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F5A33C"/>
          </a:solidFill>
          <a:ln/>
        </p:spPr>
      </p:sp>
      <p:sp>
        <p:nvSpPr>
          <p:cNvPr id="3" name="Shape 1"/>
          <p:cNvSpPr/>
          <p:nvPr/>
        </p:nvSpPr>
        <p:spPr>
          <a:xfrm>
            <a:off x="8595360" y="-1280160"/>
            <a:ext cx="5669280" cy="5669280"/>
          </a:xfrm>
          <a:prstGeom prst="ellipse">
            <a:avLst/>
          </a:prstGeom>
          <a:solidFill>
            <a:srgbClr val="132A44"/>
          </a:solidFill>
          <a:ln w="12700">
            <a:solidFill>
              <a:srgbClr val="132A4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875520" y="2194560"/>
            <a:ext cx="4023360" cy="4023360"/>
          </a:xfrm>
          <a:prstGeom prst="ellipse">
            <a:avLst/>
          </a:prstGeom>
          <a:solidFill>
            <a:srgbClr val="16283C"/>
          </a:solidFill>
          <a:ln w="12700">
            <a:solidFill>
              <a:srgbClr val="16283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371600"/>
            <a:ext cx="8686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5A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INDIA HACKATHON 2026  ·  PROBLEM STATEMENT SIH26137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40080" y="1828800"/>
            <a:ext cx="8686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2F5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QuantumFlow</a:t>
            </a:r>
            <a:endParaRPr lang="en-US" sz="6000" dirty="0"/>
          </a:p>
        </p:txBody>
      </p:sp>
      <p:sp>
        <p:nvSpPr>
          <p:cNvPr id="7" name="Text 5"/>
          <p:cNvSpPr/>
          <p:nvPr/>
        </p:nvSpPr>
        <p:spPr>
          <a:xfrm>
            <a:off x="640080" y="2788920"/>
            <a:ext cx="8778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2400" dirty="0">
                <a:solidFill>
                  <a:srgbClr val="34D3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Quantum-Inspired Intelligent Traffic Route Optimization</a:t>
            </a:r>
            <a:endParaRPr lang="en-US" sz="24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2400" dirty="0">
                <a:solidFill>
                  <a:srgbClr val="34D3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using Metaheuristic Optimization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640080" y="39319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live-ready city routing engine that co-optimises travel time, signal wait and tailpipe emissions using a quantum-inspired evolutionary algorithm — running on ordinary classical hardware.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0080" y="53949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Theme: Smart Automation  ·  Category: Software  ·  Team QuantumFlow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40080" y="57607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prototype + explainable optimiser + OSM / traffic-API adapters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5A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1064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2F5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Indian city traffic is a combinatorial problem solved with 1959 maths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828800"/>
            <a:ext cx="6492240" cy="4160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buSzPct val="100000"/>
              <a:buChar char="▪"/>
            </a:pPr>
            <a:r>
              <a:rPr lang="en-US" sz="14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Peak-hour congestion pushes corridor speeds into single digits, and delay compounds at every signalised junction on the path.</a:t>
            </a:r>
            <a:endParaRPr lang="en-US" sz="1450" dirty="0"/>
          </a:p>
          <a:p>
            <a:pPr marL="342900" indent="-342900">
              <a:lnSpc>
                <a:spcPct val="130000"/>
              </a:lnSpc>
              <a:buSzPct val="100000"/>
              <a:buChar char="▪"/>
            </a:pPr>
            <a:r>
              <a:rPr lang="en-US" sz="14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Navigation apps optimise one objective — arrival time for one vehicle — and stay blind to signal cycles, emissions and city-wide flow.</a:t>
            </a:r>
            <a:endParaRPr lang="en-US" sz="1450" dirty="0"/>
          </a:p>
          <a:p>
            <a:pPr marL="342900" indent="-342900">
              <a:lnSpc>
                <a:spcPct val="130000"/>
              </a:lnSpc>
              <a:buSzPct val="100000"/>
              <a:buChar char="▪"/>
            </a:pPr>
            <a:r>
              <a:rPr lang="en-US" sz="14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Classical shortest-path solvers (Dijkstra / A*) are greedy on a static cost. When the live cost surface shifts every minute, they lock into local optima.</a:t>
            </a:r>
            <a:endParaRPr lang="en-US" sz="1450" dirty="0"/>
          </a:p>
          <a:p>
            <a:pPr marL="342900" indent="-342900">
              <a:lnSpc>
                <a:spcPct val="130000"/>
              </a:lnSpc>
              <a:buSzPct val="100000"/>
              <a:buChar char="▪"/>
            </a:pPr>
            <a:r>
              <a:rPr lang="en-US" sz="14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Incidents — accidents, waterlogging, VIP movement, roadworks — invalidate a route mid-trip; re-planning at city scale is exponential.</a:t>
            </a:r>
            <a:endParaRPr lang="en-US" sz="1450" dirty="0"/>
          </a:p>
          <a:p>
            <a:pPr marL="342900" indent="-342900">
              <a:lnSpc>
                <a:spcPct val="130000"/>
              </a:lnSpc>
              <a:buSzPct val="100000"/>
              <a:buChar char="▪"/>
            </a:pPr>
            <a:r>
              <a:rPr lang="en-US" sz="14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Traffic authorities have ATCS signal data and CCTV counts, but no decision layer that turns them into a routing action.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7406640" y="1737360"/>
            <a:ext cx="4206240" cy="1508760"/>
          </a:xfrm>
          <a:prstGeom prst="roundRect">
            <a:avLst>
              <a:gd name="adj" fmla="val 7273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635240" y="1901952"/>
            <a:ext cx="3749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5A3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10^18+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635240" y="2578608"/>
            <a:ext cx="3749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Candidate path combinations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635240" y="2852928"/>
            <a:ext cx="3749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 100-junction grid — brute force is impossible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7406640" y="3429000"/>
            <a:ext cx="4206240" cy="1508760"/>
          </a:xfrm>
          <a:prstGeom prst="roundRect">
            <a:avLst>
              <a:gd name="adj" fmla="val 7273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635240" y="3593592"/>
            <a:ext cx="3749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34D3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~30%</a:t>
            </a:r>
            <a:endParaRPr lang="en-US" sz="4000" dirty="0"/>
          </a:p>
        </p:txBody>
      </p:sp>
      <p:sp>
        <p:nvSpPr>
          <p:cNvPr id="11" name="Text 9"/>
          <p:cNvSpPr/>
          <p:nvPr/>
        </p:nvSpPr>
        <p:spPr>
          <a:xfrm>
            <a:off x="7635240" y="4270248"/>
            <a:ext cx="3749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Urban km driven searching / detouring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7635240" y="4544568"/>
            <a:ext cx="3749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avoidable distance = avoidable fuel + CO₂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7406640" y="5120640"/>
            <a:ext cx="4206240" cy="1508760"/>
          </a:xfrm>
          <a:prstGeom prst="roundRect">
            <a:avLst>
              <a:gd name="adj" fmla="val 7273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635240" y="5285232"/>
            <a:ext cx="3749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2545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7635240" y="5961888"/>
            <a:ext cx="3749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Signal-aware public routing APIs in use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635240" y="6236208"/>
            <a:ext cx="3749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ATCS data stays inside control rooms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SIH26137 · QuantumFlow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1155680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5A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ROOT CAUSE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1064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2F5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classical approach breaks down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394960" cy="1874520"/>
          </a:xfrm>
          <a:prstGeom prst="roundRect">
            <a:avLst>
              <a:gd name="adj" fmla="val 5854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04672" y="1984248"/>
            <a:ext cx="48828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2545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Static cost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04672" y="2468880"/>
            <a:ext cx="4882896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Edge weights are distance or free-flow time. Real cost is a volume-delay curve that changes minute to minute.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783080"/>
            <a:ext cx="5394960" cy="1874520"/>
          </a:xfrm>
          <a:prstGeom prst="roundRect">
            <a:avLst>
              <a:gd name="adj" fmla="val 5854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73952" y="1984248"/>
            <a:ext cx="48828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5A3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Greedy descent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473952" y="2468880"/>
            <a:ext cx="4882896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deterministic answer. No population, no exploration — the solver cannot escape a congested basin.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48640" y="3886200"/>
            <a:ext cx="5394960" cy="1874520"/>
          </a:xfrm>
          <a:prstGeom prst="roundRect">
            <a:avLst>
              <a:gd name="adj" fmla="val 5854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4672" y="4087368"/>
            <a:ext cx="48828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A78B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Single objective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04672" y="4572000"/>
            <a:ext cx="4882896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only. Emissions, signal stop-delay and incident exposure are never priced into the decision.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217920" y="3886200"/>
            <a:ext cx="5394960" cy="1874520"/>
          </a:xfrm>
          <a:prstGeom prst="roundRect">
            <a:avLst>
              <a:gd name="adj" fmla="val 5854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73952" y="4087368"/>
            <a:ext cx="48828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34D3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explainability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473952" y="4572000"/>
            <a:ext cx="4882896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black-box ETA. Traffic police and city engineers cannot audit or override the recommendation.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48640" y="603504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AD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QuantumFlow attacks all four at once: live cost surface, population search, weighted multi-objective, full decision trace.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SIH26137 · QuantumFlow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1155680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5A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PROPOSED SOLUTION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1064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2F5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QuantumFlow — a quantum-inspired routing brain for the city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828800"/>
            <a:ext cx="6583680" cy="4160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buSzPct val="100000"/>
              <a:buChar char="▪"/>
            </a:pPr>
            <a:r>
              <a:rPr lang="en-US" sz="14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Encode every junction transition as a qubit with rotation angle θ. A route is one measurement of the register, so the whole solution space is held in a compact probabilistic encoding.</a:t>
            </a:r>
            <a:endParaRPr lang="en-US" sz="1450" dirty="0"/>
          </a:p>
          <a:p>
            <a:pPr marL="342900" indent="-342900">
              <a:lnSpc>
                <a:spcPct val="130000"/>
              </a:lnSpc>
              <a:buSzPct val="100000"/>
              <a:buChar char="▪"/>
            </a:pPr>
            <a:r>
              <a:rPr lang="en-US" sz="14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Evolve the register with amplitude amplification (rotation gates toward the incumbent best) and a tunnelling operator that jumps between route basins hill-climbing cannot cross.</a:t>
            </a:r>
            <a:endParaRPr lang="en-US" sz="1450" dirty="0"/>
          </a:p>
          <a:p>
            <a:pPr marL="342900" indent="-342900">
              <a:lnSpc>
                <a:spcPct val="130000"/>
              </a:lnSpc>
              <a:buSzPct val="100000"/>
              <a:buChar char="▪"/>
            </a:pPr>
            <a:r>
              <a:rPr lang="en-US" sz="14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every candidate on the live network state: BPR volume-delay travel time, signal stop-delay, CO₂ and incident exposure — weighted by the operator's chosen objective.</a:t>
            </a:r>
            <a:endParaRPr lang="en-US" sz="1450" dirty="0"/>
          </a:p>
          <a:p>
            <a:pPr marL="342900" indent="-342900">
              <a:lnSpc>
                <a:spcPct val="130000"/>
              </a:lnSpc>
              <a:buSzPct val="100000"/>
              <a:buChar char="▪"/>
            </a:pPr>
            <a:r>
              <a:rPr lang="en-US" sz="14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 the optimum plus genuinely distinct alternates, a classical Dijkstra baseline for comparison, and a per-link decision trace.</a:t>
            </a:r>
            <a:endParaRPr lang="en-US" sz="1450" dirty="0"/>
          </a:p>
          <a:p>
            <a:pPr marL="342900" indent="-342900">
              <a:lnSpc>
                <a:spcPct val="130000"/>
              </a:lnSpc>
              <a:buSzPct val="100000"/>
              <a:buChar char="▪"/>
            </a:pPr>
            <a:r>
              <a:rPr lang="en-US" sz="14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Runs on classical hardware today; the same operators map onto QAOA / annealing backends with no change to the data layer.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7452360" y="1783080"/>
            <a:ext cx="4160520" cy="2148840"/>
          </a:xfrm>
          <a:prstGeom prst="roundRect">
            <a:avLst>
              <a:gd name="adj" fmla="val 5106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08392" y="1984248"/>
            <a:ext cx="364845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34D3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Optimisation objectives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08392" y="2468880"/>
            <a:ext cx="3648456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Balanced · Fastest ETA · Lowest emissions · Fewest signal stops.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Operators re-weight the cost function live — no retraining, no redeploy.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452360" y="4069080"/>
            <a:ext cx="4160520" cy="2011680"/>
          </a:xfrm>
          <a:prstGeom prst="roundRect">
            <a:avLst>
              <a:gd name="adj" fmla="val 5455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708392" y="4270248"/>
            <a:ext cx="364845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5A3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audiences, one engine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708392" y="4754880"/>
            <a:ext cx="3648456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Commuter: a faster, cleaner route.</a:t>
            </a:r>
            <a:endParaRPr lang="en-US" sz="15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City control room: network health, incident impact and green-wave signal co-optimisation.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SIH26137 · QuantumFlow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1155680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5A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PROTOTYPE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1064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2F5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Command deck — live network, routes and metrics</a:t>
            </a:r>
            <a:endParaRPr lang="en-US" sz="3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600200"/>
            <a:ext cx="7818120" cy="431596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95360" y="1600200"/>
            <a:ext cx="3063240" cy="4297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700" b="1" dirty="0">
                <a:solidFill>
                  <a:srgbClr val="34D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 narrative
</a:t>
            </a:r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Pick origin &amp; destination (HSR Layout → Banashankari).</a:t>
            </a:r>
            <a:endParaRPr lang="en-US" sz="17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Map colours the live jam factor per link.</a:t>
            </a:r>
            <a:endParaRPr lang="en-US" sz="17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Run the optimiser — cyan route vs grey classical baseline.</a:t>
            </a:r>
            <a:endParaRPr lang="en-US" sz="17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Cards show ETA, congestion, signal wait, CO₂ deltas.</a:t>
            </a:r>
            <a:endParaRPr lang="en-US" sz="17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Inject an incident and watch it re-route in milliseconds.</a:t>
            </a:r>
            <a:endParaRPr lang="en-US" sz="17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· Slide time-of-day / demand for peak or monsoon load.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SIH26137 · QuantumFlow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11155680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5A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PROTOTYPE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1064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2F5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Route comparison — optimum, baseline and distinct alternates</a:t>
            </a:r>
            <a:endParaRPr lang="en-US" sz="3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691640"/>
            <a:ext cx="10515600" cy="39776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22960" y="580644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alternate below the 72% link-overlap threshold is kept, so operators get real choices — not three variants of the same corridor.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SIH26137 · QuantumFlow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11155680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5A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PROTOTYPE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1064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2F5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Explainable optimiser — convergence and decision trace</a:t>
            </a:r>
            <a:endParaRPr lang="en-US" sz="3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691640"/>
            <a:ext cx="10607040" cy="39319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77240" y="5760720"/>
            <a:ext cx="10607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Judges and city engineers can see the search converge, count tunnelling events, and read link-by-link why the route changed.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SIH26137 · QuantumFlow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11155680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5A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METHODOLOGY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1064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2F5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quantum-inspired metaheuristic, step by step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3538728" cy="1920240"/>
          </a:xfrm>
          <a:prstGeom prst="roundRect">
            <a:avLst>
              <a:gd name="adj" fmla="val 5714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04672" y="1984248"/>
            <a:ext cx="302666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4D3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· Graph encoding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04672" y="2468880"/>
            <a:ext cx="3026664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junction transition becomes a qubit ⟨cosθ, sinθ⟩. A chromosome is the full rotation register over the road graph.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25112" y="1783080"/>
            <a:ext cx="3538728" cy="1920240"/>
          </a:xfrm>
          <a:prstGeom prst="roundRect">
            <a:avLst>
              <a:gd name="adj" fmla="val 5714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81144" y="1984248"/>
            <a:ext cx="302666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5A3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 · Superposition sampling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581144" y="2468880"/>
            <a:ext cx="3026664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Initial angles are uniform (π/4) — every corridor equally likely. The population is measured from that register.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8101584" y="1783080"/>
            <a:ext cx="3538728" cy="1920240"/>
          </a:xfrm>
          <a:prstGeom prst="roundRect">
            <a:avLst>
              <a:gd name="adj" fmla="val 5714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357616" y="1984248"/>
            <a:ext cx="302666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4D3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 · Fitness evaluation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357616" y="2468880"/>
            <a:ext cx="3026664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BPR travel time + signal stop-delay + CO₂ + incident penalty, weighted by the selected objective.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48640" y="3904488"/>
            <a:ext cx="3538728" cy="1920240"/>
          </a:xfrm>
          <a:prstGeom prst="roundRect">
            <a:avLst>
              <a:gd name="adj" fmla="val 5714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4672" y="4105656"/>
            <a:ext cx="302666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5A3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 · Rotation gate update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04672" y="4590288"/>
            <a:ext cx="3026664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Angles on the incumbent best rotate toward |1⟩, the rest decay toward |0⟩ — amplitude amplification (exploitation).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4325112" y="3904488"/>
            <a:ext cx="3538728" cy="1920240"/>
          </a:xfrm>
          <a:prstGeom prst="roundRect">
            <a:avLst>
              <a:gd name="adj" fmla="val 5714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81144" y="4105656"/>
            <a:ext cx="302666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4D3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 · Quantum tunnelling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4581144" y="4590288"/>
            <a:ext cx="3026664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probability p a candidate is re-measured through a random waypoint, crossing barriers between route basins.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8101584" y="3904488"/>
            <a:ext cx="3538728" cy="1920240"/>
          </a:xfrm>
          <a:prstGeom prst="roundRect">
            <a:avLst>
              <a:gd name="adj" fmla="val 5714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357616" y="4105656"/>
            <a:ext cx="302666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5A3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 · Collapse &amp; dispatch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8357616" y="4590288"/>
            <a:ext cx="3026664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stagnation the register collapses to the final route; low-overlap runners-up are surfaced as alternates.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548640" y="6080760"/>
            <a:ext cx="11064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AD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Quantum-inspired, not quantum-dependent — deployable today, upgradeable to QAOA / annealing backends tomorrow.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SIH26137 · QuantumFlow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1155680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5A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 THE HOOD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1064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2F5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Cost model — what the optimiser actually minimises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6492240" cy="1828800"/>
          </a:xfrm>
          <a:prstGeom prst="roundRect">
            <a:avLst>
              <a:gd name="adj" fmla="val 6000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2011680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4D3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minimise   J(R) = wₜ · Σ tₑ + wₛ · Σ dₑ + wₑ · Σ CO₂(e) + λ · incident(R)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777240" y="2606040"/>
            <a:ext cx="6035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F2F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tₑ = t₀ · (1 + α(v/c)^β)   — BPR volume-delay, α=0.15, β=4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F2F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dₑ = signal stop-delay, reduced by ATCS green-wave co-ordination</a:t>
            </a:r>
            <a:endParaRPr lang="en-US" sz="135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F2F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CO₂(e) = idle-corrected urban-cycle emission factor × distance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3840480"/>
            <a:ext cx="6492240" cy="2148840"/>
          </a:xfrm>
          <a:prstGeom prst="roundRect">
            <a:avLst>
              <a:gd name="adj" fmla="val 5106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04672" y="4041648"/>
            <a:ext cx="598017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5A3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Objective presets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804672" y="4526280"/>
            <a:ext cx="5980176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Balanced  wₜ 1.0 · wₛ 0.6 · wₑ 0.5</a:t>
            </a: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Fastest ETA  wₜ 1.0 · wₛ 0.2 · wₑ 0.0</a:t>
            </a: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Greenest  wₜ 0.4 · wₛ 0.3 · wₑ 1.0</a:t>
            </a: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Fewest stops  wₜ 0.5 · wₛ 1.0 · wₑ 0.2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315200" y="1783080"/>
            <a:ext cx="4297680" cy="4206240"/>
          </a:xfrm>
          <a:prstGeom prst="roundRect">
            <a:avLst>
              <a:gd name="adj" fmla="val 2609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43800" y="196596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34D3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Solver configuration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7543800" y="251460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Population (qubit registers)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9326880" y="2514600"/>
            <a:ext cx="2103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7543800" y="3081528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Iterations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9326880" y="3081528"/>
            <a:ext cx="2103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 (early stop on 12-iter stagnation)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7543800" y="3648456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Tunnelling probability p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9326880" y="3648456"/>
            <a:ext cx="2103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0.18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7543800" y="4215384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Rotation step Δθ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9326880" y="4215384"/>
            <a:ext cx="2103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0.09 rad toward |1⟩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7543800" y="4782312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Alternate overlap threshold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9326880" y="4782312"/>
            <a:ext cx="2103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72% of links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7543800" y="5349240"/>
            <a:ext cx="2560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9326880" y="5349240"/>
            <a:ext cx="2103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Dijkstra on static distance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SIH26137 · QuantumFlow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11155680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5A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ARCHITECTURE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1064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2F5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Four layers, one request path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2651760" cy="3566160"/>
          </a:xfrm>
          <a:prstGeom prst="roundRect">
            <a:avLst>
              <a:gd name="adj" fmla="val 4138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828800"/>
            <a:ext cx="2651760" cy="82296"/>
          </a:xfrm>
          <a:prstGeom prst="rect">
            <a:avLst/>
          </a:prstGeom>
          <a:solidFill>
            <a:srgbClr val="F5A33C"/>
          </a:solidFill>
          <a:ln/>
        </p:spPr>
      </p:sp>
      <p:sp>
        <p:nvSpPr>
          <p:cNvPr id="6" name="Text 4"/>
          <p:cNvSpPr/>
          <p:nvPr/>
        </p:nvSpPr>
        <p:spPr>
          <a:xfrm>
            <a:off x="749808" y="205740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spc="100" kern="0" dirty="0">
                <a:solidFill>
                  <a:srgbClr val="F5A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SOURCES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749808" y="2514600"/>
            <a:ext cx="228600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OpenStreetMap / Overpass</a:t>
            </a:r>
            <a:endParaRPr lang="en-US" sz="13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TomTom · HERE · MapmyIndia</a:t>
            </a:r>
            <a:endParaRPr lang="en-US" sz="13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City ATCS signal feed</a:t>
            </a:r>
            <a:endParaRPr lang="en-US" sz="13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CCTV &amp; citizen incident reports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3163824" y="3291840"/>
            <a:ext cx="320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9BA7C0"/>
                </a:solidFill>
              </a:rPr>
              <a:t>→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3410712" y="1828800"/>
            <a:ext cx="2651760" cy="3566160"/>
          </a:xfrm>
          <a:prstGeom prst="roundRect">
            <a:avLst>
              <a:gd name="adj" fmla="val 4138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10712" y="1828800"/>
            <a:ext cx="2651760" cy="82296"/>
          </a:xfrm>
          <a:prstGeom prst="rect">
            <a:avLst/>
          </a:prstGeom>
          <a:solidFill>
            <a:srgbClr val="34D3D8"/>
          </a:solidFill>
          <a:ln/>
        </p:spPr>
      </p:sp>
      <p:sp>
        <p:nvSpPr>
          <p:cNvPr id="11" name="Text 9"/>
          <p:cNvSpPr/>
          <p:nvPr/>
        </p:nvSpPr>
        <p:spPr>
          <a:xfrm>
            <a:off x="3611880" y="205740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spc="100" kern="0" dirty="0">
                <a:solidFill>
                  <a:srgbClr val="34D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INGESTION &amp; ADAPTERS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3611880" y="2514600"/>
            <a:ext cx="228600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Typed adapter per source</a:t>
            </a:r>
            <a:endParaRPr lang="en-US" sz="13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Normalise to graph edges</a:t>
            </a:r>
            <a:endParaRPr lang="en-US" sz="13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Simulation fallback when a key is absent</a:t>
            </a:r>
            <a:endParaRPr lang="en-US" sz="13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Caching + rate-limit guard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025896" y="3291840"/>
            <a:ext cx="320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9BA7C0"/>
                </a:solidFill>
              </a:rPr>
              <a:t>→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6272784" y="1828800"/>
            <a:ext cx="2651760" cy="3566160"/>
          </a:xfrm>
          <a:prstGeom prst="roundRect">
            <a:avLst>
              <a:gd name="adj" fmla="val 4138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72784" y="1828800"/>
            <a:ext cx="2651760" cy="82296"/>
          </a:xfrm>
          <a:prstGeom prst="rect">
            <a:avLst/>
          </a:prstGeom>
          <a:solidFill>
            <a:srgbClr val="A78BFA"/>
          </a:solidFill>
          <a:ln/>
        </p:spPr>
      </p:sp>
      <p:sp>
        <p:nvSpPr>
          <p:cNvPr id="16" name="Text 14"/>
          <p:cNvSpPr/>
          <p:nvPr/>
        </p:nvSpPr>
        <p:spPr>
          <a:xfrm>
            <a:off x="6473952" y="205740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spc="100" kern="0" dirty="0">
                <a:solidFill>
                  <a:srgbClr val="A78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OPTIMISATION CORE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6473952" y="2514600"/>
            <a:ext cx="228600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network state (BPR)</a:t>
            </a:r>
            <a:endParaRPr lang="en-US" sz="13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Quantum-inspired evolutionary solver</a:t>
            </a:r>
            <a:endParaRPr lang="en-US" sz="13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Dijkstra baseline &amp; alternates</a:t>
            </a:r>
            <a:endParaRPr lang="en-US" sz="13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Decision-trace generator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887968" y="3291840"/>
            <a:ext cx="320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9BA7C0"/>
                </a:solidFill>
              </a:rPr>
              <a:t>→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9134856" y="1828800"/>
            <a:ext cx="2651760" cy="3566160"/>
          </a:xfrm>
          <a:prstGeom prst="roundRect">
            <a:avLst>
              <a:gd name="adj" fmla="val 4138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134856" y="1828800"/>
            <a:ext cx="2651760" cy="82296"/>
          </a:xfrm>
          <a:prstGeom prst="rect">
            <a:avLst/>
          </a:prstGeom>
          <a:solidFill>
            <a:srgbClr val="4ADE80"/>
          </a:solidFill>
          <a:ln/>
        </p:spPr>
      </p:sp>
      <p:sp>
        <p:nvSpPr>
          <p:cNvPr id="21" name="Text 19"/>
          <p:cNvSpPr/>
          <p:nvPr/>
        </p:nvSpPr>
        <p:spPr>
          <a:xfrm>
            <a:off x="9336024" y="205740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spc="100" kern="0" dirty="0">
                <a:solidFill>
                  <a:srgbClr val="4AD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EXPERIENCE LAYER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9336024" y="2514600"/>
            <a:ext cx="228600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React command deck (SSR)</a:t>
            </a:r>
            <a:endParaRPr lang="en-US" sz="13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Map, metrics, incident feed</a:t>
            </a:r>
            <a:endParaRPr lang="en-US" sz="13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Explainability panel</a:t>
            </a:r>
            <a:endParaRPr lang="en-US" sz="13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Saved scenarios &amp; exports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48640" y="562356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Stateless solver: any adapter can be swapped or a city added without touching the optimisation core.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SIH26137 · QuantumFlow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11155680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5A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DATASETS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1064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2F5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Data flow — demo today, live the moment a key is added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7830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F5A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3749040" y="1783080"/>
            <a:ext cx="3474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F5A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SUPPLIES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223760" y="1783080"/>
            <a:ext cx="1737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F5A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961120" y="178308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F5A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 FALLBACK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48640" y="2121408"/>
            <a:ext cx="11155680" cy="18288"/>
          </a:xfrm>
          <a:prstGeom prst="rect">
            <a:avLst/>
          </a:prstGeom>
          <a:solidFill>
            <a:srgbClr val="2A3550"/>
          </a:solidFill>
          <a:ln/>
        </p:spPr>
      </p:sp>
      <p:sp>
        <p:nvSpPr>
          <p:cNvPr id="9" name="Shape 7"/>
          <p:cNvSpPr/>
          <p:nvPr/>
        </p:nvSpPr>
        <p:spPr>
          <a:xfrm>
            <a:off x="502920" y="2194560"/>
            <a:ext cx="11247120" cy="713232"/>
          </a:xfrm>
          <a:prstGeom prst="rect">
            <a:avLst/>
          </a:prstGeom>
          <a:solidFill>
            <a:srgbClr val="151D33"/>
          </a:solidFill>
          <a:ln w="12700">
            <a:solidFill>
              <a:srgbClr val="151D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8640" y="2286000"/>
            <a:ext cx="32004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OpenStreetMap / Overpass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3749040" y="22860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 geometry, lanes, one-ways, speed limits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7223760" y="2286000"/>
            <a:ext cx="17373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API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8961120" y="2286000"/>
            <a:ext cx="2743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Bundled Bengaluru extract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548640" y="3035808"/>
            <a:ext cx="32004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TomTom / HERE Traffic Flow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3749040" y="3035808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Per-segment live speed &amp; jam factor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7223760" y="3035808"/>
            <a:ext cx="17373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key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8961120" y="3035808"/>
            <a:ext cx="2743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BPR + time-of-day demand model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02920" y="3694176"/>
            <a:ext cx="11247120" cy="713232"/>
          </a:xfrm>
          <a:prstGeom prst="rect">
            <a:avLst/>
          </a:prstGeom>
          <a:solidFill>
            <a:srgbClr val="151D33"/>
          </a:solidFill>
          <a:ln w="12700">
            <a:solidFill>
              <a:srgbClr val="151D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3785616"/>
            <a:ext cx="32004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MapmyIndia (Mappls)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3749040" y="3785616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India-tuned geocoding, incidents, POIs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7223760" y="3785616"/>
            <a:ext cx="17373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key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8961120" y="3785616"/>
            <a:ext cx="2743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Synthetic incident stream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548640" y="4535424"/>
            <a:ext cx="32004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City ATCS / signal controller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3749040" y="4535424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Cycle time, split, offset per junction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7223760" y="4535424"/>
            <a:ext cx="17373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MoU / city feed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8961120" y="4535424"/>
            <a:ext cx="2743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Modelled green-wave co-ordination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502920" y="5193792"/>
            <a:ext cx="11247120" cy="713232"/>
          </a:xfrm>
          <a:prstGeom prst="rect">
            <a:avLst/>
          </a:prstGeom>
          <a:solidFill>
            <a:srgbClr val="151D33"/>
          </a:solidFill>
          <a:ln w="12700">
            <a:solidFill>
              <a:srgbClr val="151D3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48640" y="5285232"/>
            <a:ext cx="32004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CCTV counts &amp; citizen reports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3749040" y="5285232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counts, crowd-sourced incidents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7223760" y="5285232"/>
            <a:ext cx="173736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City integration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8961120" y="5285232"/>
            <a:ext cx="27432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Operator-injected incidents</a:t>
            </a:r>
            <a:endParaRPr lang="en-US" sz="1250" dirty="0"/>
          </a:p>
        </p:txBody>
      </p:sp>
      <p:sp>
        <p:nvSpPr>
          <p:cNvPr id="32" name="Text 30"/>
          <p:cNvSpPr/>
          <p:nvPr/>
        </p:nvSpPr>
        <p:spPr>
          <a:xfrm>
            <a:off x="548640" y="59436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4AD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adapter reports its own status in the app's Live data integration tab — judges can see exactly what is live and what is simulated. No hidden mocking.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SIH26137 · QuantumFlow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11155680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5A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PROTOTYPE RESULTS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1064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2F5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Measured on the prototype network — 19 junctions, 34 links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3538728" cy="1508760"/>
          </a:xfrm>
          <a:prstGeom prst="roundRect">
            <a:avLst>
              <a:gd name="adj" fmla="val 7273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1947672"/>
            <a:ext cx="3081528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4ADE8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−27.2%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777240" y="2624328"/>
            <a:ext cx="308152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ETA cut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77240" y="2898648"/>
            <a:ext cx="308152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re-routed OD pairs vs Dijkstra baseline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325112" y="1783080"/>
            <a:ext cx="3538728" cy="1508760"/>
          </a:xfrm>
          <a:prstGeom prst="roundRect">
            <a:avLst>
              <a:gd name="adj" fmla="val 7273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53712" y="1947672"/>
            <a:ext cx="3081528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34D3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−25.1%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553712" y="2624328"/>
            <a:ext cx="308152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signal wait cut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53712" y="2898648"/>
            <a:ext cx="308152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cumulative stop delay on the chosen path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101584" y="1783080"/>
            <a:ext cx="3538728" cy="1508760"/>
          </a:xfrm>
          <a:prstGeom prst="roundRect">
            <a:avLst>
              <a:gd name="adj" fmla="val 7273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330184" y="1947672"/>
            <a:ext cx="3081528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5A3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−67.0%</a:t>
            </a:r>
            <a:endParaRPr lang="en-US" sz="4000" dirty="0"/>
          </a:p>
        </p:txBody>
      </p:sp>
      <p:sp>
        <p:nvSpPr>
          <p:cNvPr id="14" name="Text 12"/>
          <p:cNvSpPr/>
          <p:nvPr/>
        </p:nvSpPr>
        <p:spPr>
          <a:xfrm>
            <a:off x="8330184" y="2624328"/>
            <a:ext cx="308152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Best-case ETA cut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330184" y="2898648"/>
            <a:ext cx="308152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HSR Layout → Silk Board at 09:30 peak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474720"/>
            <a:ext cx="3538728" cy="1508760"/>
          </a:xfrm>
          <a:prstGeom prst="roundRect">
            <a:avLst>
              <a:gd name="adj" fmla="val 7273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77240" y="3639312"/>
            <a:ext cx="3081528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A78B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40%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777240" y="4315968"/>
            <a:ext cx="308152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 pairs improved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777240" y="4590288"/>
            <a:ext cx="308152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all 171 pairs; on the rest the classical path was already optimal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325112" y="3474720"/>
            <a:ext cx="3538728" cy="1508760"/>
          </a:xfrm>
          <a:prstGeom prst="roundRect">
            <a:avLst>
              <a:gd name="adj" fmla="val 7273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53712" y="3639312"/>
            <a:ext cx="3081528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4ADE8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 ms</a:t>
            </a:r>
            <a:endParaRPr lang="en-US" sz="4000" dirty="0"/>
          </a:p>
        </p:txBody>
      </p:sp>
      <p:sp>
        <p:nvSpPr>
          <p:cNvPr id="22" name="Text 20"/>
          <p:cNvSpPr/>
          <p:nvPr/>
        </p:nvSpPr>
        <p:spPr>
          <a:xfrm>
            <a:off x="4553712" y="4315968"/>
            <a:ext cx="308152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Median solve time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553712" y="4590288"/>
            <a:ext cx="308152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19 ms — comfortably real-time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101584" y="3474720"/>
            <a:ext cx="3538728" cy="1508760"/>
          </a:xfrm>
          <a:prstGeom prst="roundRect">
            <a:avLst>
              <a:gd name="adj" fmla="val 7273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30184" y="3639312"/>
            <a:ext cx="3081528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34D3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−3.7%</a:t>
            </a:r>
            <a:endParaRPr lang="en-US" sz="4000" dirty="0"/>
          </a:p>
        </p:txBody>
      </p:sp>
      <p:sp>
        <p:nvSpPr>
          <p:cNvPr id="26" name="Text 24"/>
          <p:cNvSpPr/>
          <p:nvPr/>
        </p:nvSpPr>
        <p:spPr>
          <a:xfrm>
            <a:off x="8330184" y="4315968"/>
            <a:ext cx="308152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CO₂ in greenest mode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330184" y="4590288"/>
            <a:ext cx="308152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to −12.3% on emission-heavy corridors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48640" y="5257800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 note for judges: figures are measured from the prototype's simulated Bengaluru network at 09:30 peak demand, not from field data. The same instrumentation runs unchanged once a live traffic key is supplied — the metric pipeline does not change, only the input feed does.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SIH26137 · QuantumFlow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11155680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5A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INNOVATION &amp; UNIQUENESS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1064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2F5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has not been done before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3538728" cy="2011680"/>
          </a:xfrm>
          <a:prstGeom prst="roundRect">
            <a:avLst>
              <a:gd name="adj" fmla="val 5455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04672" y="1984248"/>
            <a:ext cx="302666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4D3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Tunnelling beats local optima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04672" y="2468880"/>
            <a:ext cx="3026664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stochastic re-measurement through a random waypoint lets the search cross cost barriers that A* and greedy heuristics cannot.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25112" y="1783080"/>
            <a:ext cx="3538728" cy="2011680"/>
          </a:xfrm>
          <a:prstGeom prst="roundRect">
            <a:avLst>
              <a:gd name="adj" fmla="val 5455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81144" y="1984248"/>
            <a:ext cx="302666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A3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Signals as a first-class cost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81144" y="2468880"/>
            <a:ext cx="3026664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Stop-delay at each signalised junction is priced into the route and co-optimised with ATCS green-wave splits.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101584" y="1783080"/>
            <a:ext cx="3538728" cy="2011680"/>
          </a:xfrm>
          <a:prstGeom prst="roundRect">
            <a:avLst>
              <a:gd name="adj" fmla="val 5455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357616" y="1984248"/>
            <a:ext cx="302666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A78B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Glass-box optimisation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57616" y="2468880"/>
            <a:ext cx="3026664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Convergence trace, tunnel-event count and per-link reasoning — auditable by a traffic engineer, not a black box.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3977640"/>
            <a:ext cx="3538728" cy="2011680"/>
          </a:xfrm>
          <a:prstGeom prst="roundRect">
            <a:avLst>
              <a:gd name="adj" fmla="val 5455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4672" y="4178808"/>
            <a:ext cx="302666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ADE8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Distinct, not cosmetic, alternates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04672" y="4663440"/>
            <a:ext cx="3026664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72% link-overlap filter guarantees each option is a genuinely different corridor.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325112" y="3977640"/>
            <a:ext cx="3538728" cy="2011680"/>
          </a:xfrm>
          <a:prstGeom prst="roundRect">
            <a:avLst>
              <a:gd name="adj" fmla="val 5455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81144" y="4178808"/>
            <a:ext cx="302666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4D3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Quantum-ready, classically deployed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581144" y="4663440"/>
            <a:ext cx="3026664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Identical operator structure to QAOA; migrating to quantum hardware needs no data-layer change.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101584" y="3977640"/>
            <a:ext cx="3538728" cy="2011680"/>
          </a:xfrm>
          <a:prstGeom prst="roundRect">
            <a:avLst>
              <a:gd name="adj" fmla="val 5455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357616" y="4178808"/>
            <a:ext cx="302666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A3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Demo-to-live continuity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8357616" y="4663440"/>
            <a:ext cx="3026664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Typed adapters mean the judged prototype is the deployment codebase — no rewrite.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SIH26137 · QuantumFlow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11155680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5A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FEASIBILITY &amp; SCALABILITY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1064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2F5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Buildable now, scalable to a metro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828800"/>
            <a:ext cx="6583680" cy="4160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buSzPct val="100000"/>
              <a:buChar char="▪"/>
            </a:pPr>
            <a:r>
              <a:rPr lang="en-US" sz="14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specialised hardware: the solver is pure TypeScript running server-side; a full re-plan costs single-digit milliseconds.</a:t>
            </a:r>
            <a:endParaRPr lang="en-US" sz="1450" dirty="0"/>
          </a:p>
          <a:p>
            <a:pPr marL="342900" indent="-342900">
              <a:lnSpc>
                <a:spcPct val="130000"/>
              </a:lnSpc>
              <a:buSzPct val="100000"/>
              <a:buChar char="▪"/>
            </a:pPr>
            <a:r>
              <a:rPr lang="en-US" sz="14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Scales well with graph size — the register grows with edges while population and iterations stay fixed; corridor partitioning keeps a 10,000-link metro graph in budget.</a:t>
            </a:r>
            <a:endParaRPr lang="en-US" sz="1450" dirty="0"/>
          </a:p>
          <a:p>
            <a:pPr marL="342900" indent="-342900">
              <a:lnSpc>
                <a:spcPct val="130000"/>
              </a:lnSpc>
              <a:buSzPct val="100000"/>
              <a:buChar char="▪"/>
            </a:pPr>
            <a:r>
              <a:rPr lang="en-US" sz="14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Horizontally scalable: solves are stateless and independent, so requests fan out across serverless workers.</a:t>
            </a:r>
            <a:endParaRPr lang="en-US" sz="1450" dirty="0"/>
          </a:p>
          <a:p>
            <a:pPr marL="342900" indent="-342900">
              <a:lnSpc>
                <a:spcPct val="130000"/>
              </a:lnSpc>
              <a:buSzPct val="100000"/>
              <a:buChar char="▪"/>
            </a:pPr>
            <a:r>
              <a:rPr lang="en-US" sz="14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Graceful degradation: if a traffic API is rate-limited or down, the adapter falls back to the modelled cost surface and flags reduced confidence rather than failing.</a:t>
            </a:r>
            <a:endParaRPr lang="en-US" sz="1450" dirty="0"/>
          </a:p>
          <a:p>
            <a:pPr marL="342900" indent="-342900">
              <a:lnSpc>
                <a:spcPct val="130000"/>
              </a:lnSpc>
              <a:buSzPct val="100000"/>
              <a:buChar char="▪"/>
            </a:pPr>
            <a:r>
              <a:rPr lang="en-US" sz="14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Adoption path: pilot on one corridor with a city traffic police MoU, validate against ATCS ground truth, then widen zone by zone.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7452360" y="1783080"/>
            <a:ext cx="4160520" cy="2103120"/>
          </a:xfrm>
          <a:prstGeom prst="roundRect">
            <a:avLst>
              <a:gd name="adj" fmla="val 5217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08392" y="1984248"/>
            <a:ext cx="364845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2545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08392" y="2468880"/>
            <a:ext cx="3648456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Traffic API cost at metro scale</a:t>
            </a:r>
            <a:endParaRPr lang="en-US" sz="13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ATCS data-sharing approvals</a:t>
            </a:r>
            <a:endParaRPr lang="en-US" sz="13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Sparse coverage on interior roads</a:t>
            </a:r>
            <a:endParaRPr lang="en-US" sz="13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Induced demand if adoption is high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7452360" y="4023360"/>
            <a:ext cx="4160520" cy="2057400"/>
          </a:xfrm>
          <a:prstGeom prst="roundRect">
            <a:avLst>
              <a:gd name="adj" fmla="val 5333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708392" y="4224528"/>
            <a:ext cx="364845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4ADE8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Mitigation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708392" y="4709160"/>
            <a:ext cx="3648456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Cache + tile-level batching</a:t>
            </a:r>
            <a:endParaRPr lang="en-US" sz="13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Start with public OSM + city MoU</a:t>
            </a:r>
            <a:endParaRPr lang="en-US" sz="13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Probe-vehicle &amp; citizen reports</a:t>
            </a:r>
            <a:endParaRPr lang="en-US" sz="13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Network-level load balancing in the cost function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SIH26137 · QuantumFlow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1155680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5A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 &amp; BENEFITS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1064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2F5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gains, and how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3538728" cy="2011680"/>
          </a:xfrm>
          <a:prstGeom prst="roundRect">
            <a:avLst>
              <a:gd name="adj" fmla="val 5455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04672" y="1984248"/>
            <a:ext cx="302666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4D3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Commuters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04672" y="2468880"/>
            <a:ext cx="3026664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Shorter, more predictable trips and fewer signal stops — measurable minutes returned every day.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25112" y="1783080"/>
            <a:ext cx="3538728" cy="2011680"/>
          </a:xfrm>
          <a:prstGeom prst="roundRect">
            <a:avLst>
              <a:gd name="adj" fmla="val 5455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81144" y="1984248"/>
            <a:ext cx="302666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5A3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City &amp; traffic police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581144" y="2468880"/>
            <a:ext cx="3026664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live network-health view, incident impact estimates and a routing lever during events, VIP movement and monsoon flooding.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101584" y="1783080"/>
            <a:ext cx="3538728" cy="2011680"/>
          </a:xfrm>
          <a:prstGeom prst="roundRect">
            <a:avLst>
              <a:gd name="adj" fmla="val 5455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357616" y="1984248"/>
            <a:ext cx="302666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4ADE8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Environment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357616" y="2468880"/>
            <a:ext cx="3026664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Fewer idling minutes at junctions directly cuts CO₂ and particulate exposure in the densest parts of the city.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3977640"/>
            <a:ext cx="3538728" cy="2011680"/>
          </a:xfrm>
          <a:prstGeom prst="roundRect">
            <a:avLst>
              <a:gd name="adj" fmla="val 5455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4672" y="4178808"/>
            <a:ext cx="302666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A78B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Emergency &amp; logistics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04672" y="4663440"/>
            <a:ext cx="3026664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Priority routing for ambulances and freight, using the same engine with a different objective weighting.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325112" y="3977640"/>
            <a:ext cx="3538728" cy="2011680"/>
          </a:xfrm>
          <a:prstGeom prst="roundRect">
            <a:avLst>
              <a:gd name="adj" fmla="val 5455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81144" y="4178808"/>
            <a:ext cx="302666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4D3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Economy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4581144" y="4663440"/>
            <a:ext cx="3026664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Reduced fuel burn and recovered productive hours across the commuting population.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101584" y="3977640"/>
            <a:ext cx="3538728" cy="2011680"/>
          </a:xfrm>
          <a:prstGeom prst="roundRect">
            <a:avLst>
              <a:gd name="adj" fmla="val 5455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357616" y="4178808"/>
            <a:ext cx="302666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5A3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&amp; policy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8357616" y="4663440"/>
            <a:ext cx="3026664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mode lets planners test demand shocks and road closures before they happen.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SIH26137 · QuantumFlow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11155680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5A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 STACK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1064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2F5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the prototype is built with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394960" cy="2011680"/>
          </a:xfrm>
          <a:prstGeom prst="roundRect">
            <a:avLst>
              <a:gd name="adj" fmla="val 5455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04672" y="1984248"/>
            <a:ext cx="48828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34D3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Frontend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04672" y="2468880"/>
            <a:ext cx="4882896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React 19 · TypeScript</a:t>
            </a: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TanStack Start (SSR)</a:t>
            </a: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Tailwind CSS v4 design tokens</a:t>
            </a: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Recharts · SVG network map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217920" y="1783080"/>
            <a:ext cx="5394960" cy="2011680"/>
          </a:xfrm>
          <a:prstGeom prst="roundRect">
            <a:avLst>
              <a:gd name="adj" fmla="val 5455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73952" y="1984248"/>
            <a:ext cx="48828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A78B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Optimisation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473952" y="2468880"/>
            <a:ext cx="4882896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Quantum-inspired evolutionary algorithm</a:t>
            </a: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BPR volume-delay model</a:t>
            </a: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Dijkstra baseline</a:t>
            </a: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Multi-objective cost function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3977640"/>
            <a:ext cx="5394960" cy="2011680"/>
          </a:xfrm>
          <a:prstGeom prst="roundRect">
            <a:avLst>
              <a:gd name="adj" fmla="val 5455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4672" y="4178808"/>
            <a:ext cx="48828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5A3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Data &amp; integration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04672" y="4663440"/>
            <a:ext cx="4882896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OpenStreetMap / Overpass</a:t>
            </a: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TomTom · HERE · MapmyIndia adapters</a:t>
            </a: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ATCS signal adapter</a:t>
            </a: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Typed fallback simulation layer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217920" y="3977640"/>
            <a:ext cx="5394960" cy="2011680"/>
          </a:xfrm>
          <a:prstGeom prst="roundRect">
            <a:avLst>
              <a:gd name="adj" fmla="val 5455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73952" y="4178808"/>
            <a:ext cx="488289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4ADE8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Platform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473952" y="4663440"/>
            <a:ext cx="4882896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 functions on edge runtime</a:t>
            </a: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Lovable Cloud (Postgres) for saved scenarios</a:t>
            </a:r>
            <a:endParaRPr lang="en-US" sz="14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Vite build · CI preview deploys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SIH26137 · QuantumFlow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1155680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5A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ROADMAP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1064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2F5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prototype to city deployment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2002536"/>
            <a:ext cx="237744" cy="237744"/>
          </a:xfrm>
          <a:prstGeom prst="ellipse">
            <a:avLst/>
          </a:prstGeom>
          <a:solidFill>
            <a:srgbClr val="34D3D8"/>
          </a:solidFill>
          <a:ln w="12700">
            <a:solidFill>
              <a:srgbClr val="34D3D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72084" y="2240280"/>
            <a:ext cx="27432" cy="658368"/>
          </a:xfrm>
          <a:prstGeom prst="rect">
            <a:avLst/>
          </a:prstGeom>
          <a:solidFill>
            <a:srgbClr val="2A3550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51560" y="1892808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4D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 · Now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3749040" y="1874520"/>
            <a:ext cx="78638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prototype: simulated Bengaluru corridor, full optimiser, explainability, adapters stubbed and documented.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66928" y="2898648"/>
            <a:ext cx="237744" cy="237744"/>
          </a:xfrm>
          <a:prstGeom prst="ellipse">
            <a:avLst/>
          </a:prstGeom>
          <a:solidFill>
            <a:srgbClr val="F5A33C"/>
          </a:solidFill>
          <a:ln w="12700">
            <a:solidFill>
              <a:srgbClr val="F5A33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72084" y="3136392"/>
            <a:ext cx="27432" cy="658368"/>
          </a:xfrm>
          <a:prstGeom prst="rect">
            <a:avLst/>
          </a:prstGeom>
          <a:solidFill>
            <a:srgbClr val="2A3550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51560" y="278892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A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 · 0–3 months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749040" y="2770632"/>
            <a:ext cx="78638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Plug in live OSM extract + one traffic-flow API. Validate ETA predictions against probe data on a single corridor.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66928" y="3794760"/>
            <a:ext cx="237744" cy="237744"/>
          </a:xfrm>
          <a:prstGeom prst="ellipse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72084" y="4032504"/>
            <a:ext cx="27432" cy="658368"/>
          </a:xfrm>
          <a:prstGeom prst="rect">
            <a:avLst/>
          </a:prstGeom>
          <a:solidFill>
            <a:srgbClr val="2A3550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51560" y="3685032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A78B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 · 3–6 months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3749040" y="3666744"/>
            <a:ext cx="78638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City MoU for ATCS signal data. Closed-loop green-wave co-optimisation pilot on one arterial. Ambulance priority mode.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66928" y="4690872"/>
            <a:ext cx="237744" cy="237744"/>
          </a:xfrm>
          <a:prstGeom prst="ellipse">
            <a:avLst/>
          </a:prstGeom>
          <a:solidFill>
            <a:srgbClr val="4ADE80"/>
          </a:solidFill>
          <a:ln w="12700">
            <a:solidFill>
              <a:srgbClr val="4ADE8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72084" y="4928616"/>
            <a:ext cx="27432" cy="658368"/>
          </a:xfrm>
          <a:prstGeom prst="rect">
            <a:avLst/>
          </a:prstGeom>
          <a:solidFill>
            <a:srgbClr val="2A3550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51560" y="4581144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AD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4 · 6–12 months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3749040" y="4562856"/>
            <a:ext cx="78638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Metro-scale graph with corridor partitioning, mobile app + control-room console, published impact study.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566928" y="5586984"/>
            <a:ext cx="237744" cy="237744"/>
          </a:xfrm>
          <a:prstGeom prst="ellipse">
            <a:avLst/>
          </a:prstGeom>
          <a:solidFill>
            <a:srgbClr val="34D3D8"/>
          </a:solidFill>
          <a:ln w="12700">
            <a:solidFill>
              <a:srgbClr val="34D3D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51560" y="5477256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4D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5 · 12 months+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3749040" y="5458968"/>
            <a:ext cx="78638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QAOA / annealing backend evaluation, multi-city rollout, open API for state transport departments.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SIH26137 · QuantumFlow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1155680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10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5A3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566928"/>
            <a:ext cx="11064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2F5F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Team QuantumFlow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3538728" cy="1691640"/>
          </a:xfrm>
          <a:prstGeom prst="roundRect">
            <a:avLst>
              <a:gd name="adj" fmla="val 6486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04672" y="1984248"/>
            <a:ext cx="302666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4D3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[NAME — replace]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04672" y="2468880"/>
            <a:ext cx="3026664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Lead · Optimisation</a:t>
            </a:r>
            <a:endParaRPr lang="en-US" sz="12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Solver design, cost model, benchmarking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325112" y="1783080"/>
            <a:ext cx="3538728" cy="1691640"/>
          </a:xfrm>
          <a:prstGeom prst="roundRect">
            <a:avLst>
              <a:gd name="adj" fmla="val 6486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81144" y="1984248"/>
            <a:ext cx="302666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A3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[NAME — replace]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581144" y="2468880"/>
            <a:ext cx="3026664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Frontend &amp; Visualisation</a:t>
            </a:r>
            <a:endParaRPr lang="en-US" sz="12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Command deck, map rendering, explainability UI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8101584" y="1783080"/>
            <a:ext cx="3538728" cy="1691640"/>
          </a:xfrm>
          <a:prstGeom prst="roundRect">
            <a:avLst>
              <a:gd name="adj" fmla="val 6486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357616" y="1984248"/>
            <a:ext cx="302666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4D3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[NAME — replace]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357616" y="2468880"/>
            <a:ext cx="3026664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Engineering</a:t>
            </a:r>
            <a:endParaRPr lang="en-US" sz="12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OSM extraction, traffic API adapters, caching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48640" y="3657600"/>
            <a:ext cx="3538728" cy="1691640"/>
          </a:xfrm>
          <a:prstGeom prst="roundRect">
            <a:avLst>
              <a:gd name="adj" fmla="val 6486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4672" y="3858768"/>
            <a:ext cx="302666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A3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[NAME — replace]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04672" y="4343400"/>
            <a:ext cx="3026664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Backend &amp; Platform</a:t>
            </a:r>
            <a:endParaRPr lang="en-US" sz="12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 functions, database, deployment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4325112" y="3657600"/>
            <a:ext cx="3538728" cy="1691640"/>
          </a:xfrm>
          <a:prstGeom prst="roundRect">
            <a:avLst>
              <a:gd name="adj" fmla="val 6486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81144" y="3858768"/>
            <a:ext cx="302666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4D3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[NAME — replace]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4581144" y="4343400"/>
            <a:ext cx="3026664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&amp; Research</a:t>
            </a:r>
            <a:endParaRPr lang="en-US" sz="12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Traffic engineering, ATCS liaison, validation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8101584" y="3657600"/>
            <a:ext cx="3538728" cy="1691640"/>
          </a:xfrm>
          <a:prstGeom prst="roundRect">
            <a:avLst>
              <a:gd name="adj" fmla="val 6486"/>
            </a:avLst>
          </a:prstGeom>
          <a:solidFill>
            <a:srgbClr val="151D33"/>
          </a:solidFill>
          <a:ln w="12700">
            <a:solidFill>
              <a:srgbClr val="2A355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357616" y="3858768"/>
            <a:ext cx="302666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A33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[NAME — replace]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8357616" y="4343400"/>
            <a:ext cx="3026664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&amp; Presentation</a:t>
            </a:r>
            <a:endParaRPr lang="en-US" sz="12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2F5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research, demo narrative, documentation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548640" y="5623560"/>
            <a:ext cx="11064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 the bracketed placeholders with your team members, institution and mentor before submission.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48640" y="59436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4ADE8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 — live demo ready.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SIH26137 · QuantumFlow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11155680" y="635508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9BA7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SIH26137 — Quantum-Inspired Intelligent Traffic Route Optimization</dc:title>
  <dc:subject>PptxGenJS Presentation</dc:subject>
  <dc:creator>Team QuantumFlow</dc:creator>
  <cp:lastModifiedBy>Team QuantumFlow</cp:lastModifiedBy>
  <cp:revision>1</cp:revision>
  <dcterms:created xsi:type="dcterms:W3CDTF">2026-08-28T08:56:38Z</dcterms:created>
  <dcterms:modified xsi:type="dcterms:W3CDTF">2026-08-28T08:56:38Z</dcterms:modified>
</cp:coreProperties>
</file>